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7561263" cy="10440988"/>
  <p:notesSz cx="6864350" cy="999648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171"/>
    <a:srgbClr val="FFE100"/>
    <a:srgbClr val="E60039"/>
    <a:srgbClr val="00A5DE"/>
    <a:srgbClr val="00FFFF"/>
    <a:srgbClr val="FFF100"/>
    <a:srgbClr val="FFFA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14" y="3984"/>
      </p:cViewPr>
      <p:guideLst>
        <p:guide orient="horz" pos="328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295899" custScaleY="284351" custLinFactNeighborX="-3401" custLinFactNeighborY="-15320"/>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C9CA4999-8F60-4851-BBD8-A0D567499E4A}" type="presOf" srcId="{B3362F04-AE47-4443-BF4B-11E9E0F59F31}" destId="{60BCED93-0DFD-46F6-8F8D-5C1B62A1DD5A}"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01784179-85E4-40F1-9BE0-ACAC3E0654F8}" type="presOf" srcId="{FB9951AA-F6B3-4BA1-B688-87CBD9852D6E}" destId="{AB25C38B-AAF0-4440-82A4-0B912DE822C4}" srcOrd="0" destOrd="0" presId="urn:microsoft.com/office/officeart/2005/8/layout/pList1"/>
    <dgm:cxn modelId="{17FC625E-AB40-4A72-9269-F956AEA8DC6A}" type="presParOf" srcId="{60BCED93-0DFD-46F6-8F8D-5C1B62A1DD5A}" destId="{E1F610F5-59FA-4152-BE69-080FD3E32B0B}" srcOrd="0" destOrd="0" presId="urn:microsoft.com/office/officeart/2005/8/layout/pList1"/>
    <dgm:cxn modelId="{A3D4A36A-FA25-4CE9-9A7C-116CD369DD23}" type="presParOf" srcId="{E1F610F5-59FA-4152-BE69-080FD3E32B0B}" destId="{2EAD36B9-D93D-4B83-95CD-43D53B5887D1}" srcOrd="0" destOrd="0" presId="urn:microsoft.com/office/officeart/2005/8/layout/pList1"/>
    <dgm:cxn modelId="{4825A464-4CAA-4107-AFCE-A84A33F62413}"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476339" custScaleX="199473" custScaleY="205627" custLinFactNeighborX="92644" custLinFactNeighborY="84554"/>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8C069E80-BAA1-4493-809D-F93BD6014222}"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956E9C1C-AB2D-4B1A-99FD-EAD768EE5479}" type="presOf" srcId="{B3362F04-AE47-4443-BF4B-11E9E0F59F31}" destId="{60BCED93-0DFD-46F6-8F8D-5C1B62A1DD5A}" srcOrd="0" destOrd="0" presId="urn:microsoft.com/office/officeart/2005/8/layout/pList1"/>
    <dgm:cxn modelId="{2DBC1B20-28CD-43DC-9A82-F0F4763FB663}" type="presParOf" srcId="{60BCED93-0DFD-46F6-8F8D-5C1B62A1DD5A}" destId="{E1F610F5-59FA-4152-BE69-080FD3E32B0B}" srcOrd="0" destOrd="0" presId="urn:microsoft.com/office/officeart/2005/8/layout/pList1"/>
    <dgm:cxn modelId="{72B37682-B73B-425C-A291-3E8F94C7E310}" type="presParOf" srcId="{E1F610F5-59FA-4152-BE69-080FD3E32B0B}" destId="{2EAD36B9-D93D-4B83-95CD-43D53B5887D1}" srcOrd="0" destOrd="0" presId="urn:microsoft.com/office/officeart/2005/8/layout/pList1"/>
    <dgm:cxn modelId="{3C5F7F66-E416-43FC-BB3A-8D652A970E8A}"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009665" custScaleX="103371" custScaleY="203072" custLinFactNeighborX="-3318" custLinFactNeighborY="-21114"/>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CA846BD7-3399-4AA7-8181-890D3CAF350B}"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60740857-BFA1-42E5-9B8B-27D1C9E98341}" type="presOf" srcId="{B3362F04-AE47-4443-BF4B-11E9E0F59F31}" destId="{60BCED93-0DFD-46F6-8F8D-5C1B62A1DD5A}" srcOrd="0" destOrd="0" presId="urn:microsoft.com/office/officeart/2005/8/layout/pList1"/>
    <dgm:cxn modelId="{56055EF6-2449-4A6E-B97A-F38E238E62CF}" type="presParOf" srcId="{60BCED93-0DFD-46F6-8F8D-5C1B62A1DD5A}" destId="{E1F610F5-59FA-4152-BE69-080FD3E32B0B}" srcOrd="0" destOrd="0" presId="urn:microsoft.com/office/officeart/2005/8/layout/pList1"/>
    <dgm:cxn modelId="{547369C3-1238-476D-A175-2D7AC7D309CC}" type="presParOf" srcId="{E1F610F5-59FA-4152-BE69-080FD3E32B0B}" destId="{2EAD36B9-D93D-4B83-95CD-43D53B5887D1}" srcOrd="0" destOrd="0" presId="urn:microsoft.com/office/officeart/2005/8/layout/pList1"/>
    <dgm:cxn modelId="{F4F58748-176A-42CB-A553-4CA7BCEB78E0}"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358874" custScaleX="176470" custScaleY="173255" custLinFactNeighborX="25750" custLinFactNeighborY="13717"/>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490F5716-13A9-4C7E-BA3F-4EC5323B9C40}" srcId="{B3362F04-AE47-4443-BF4B-11E9E0F59F31}" destId="{FB9951AA-F6B3-4BA1-B688-87CBD9852D6E}" srcOrd="0" destOrd="0" parTransId="{A0A91932-1360-426A-B286-EAE73491D383}" sibTransId="{3E0417AD-8A60-4451-96CF-4BCC132C4674}"/>
    <dgm:cxn modelId="{21A36713-16DB-47D3-BCDD-966AA8464FCD}" type="presOf" srcId="{FB9951AA-F6B3-4BA1-B688-87CBD9852D6E}" destId="{AB25C38B-AAF0-4440-82A4-0B912DE822C4}" srcOrd="0" destOrd="0" presId="urn:microsoft.com/office/officeart/2005/8/layout/pList1"/>
    <dgm:cxn modelId="{08890CD0-2CBF-4635-B840-B3E33AEA2CE0}" type="presOf" srcId="{B3362F04-AE47-4443-BF4B-11E9E0F59F31}" destId="{60BCED93-0DFD-46F6-8F8D-5C1B62A1DD5A}" srcOrd="0" destOrd="0" presId="urn:microsoft.com/office/officeart/2005/8/layout/pList1"/>
    <dgm:cxn modelId="{7E642EDE-24A2-465C-8139-B483FAC1FE5D}" type="presParOf" srcId="{60BCED93-0DFD-46F6-8F8D-5C1B62A1DD5A}" destId="{E1F610F5-59FA-4152-BE69-080FD3E32B0B}" srcOrd="0" destOrd="0" presId="urn:microsoft.com/office/officeart/2005/8/layout/pList1"/>
    <dgm:cxn modelId="{0C3BC9B4-2118-4C2F-9212-C4E9FCCD903D}" type="presParOf" srcId="{E1F610F5-59FA-4152-BE69-080FD3E32B0B}" destId="{2EAD36B9-D93D-4B83-95CD-43D53B5887D1}" srcOrd="0" destOrd="0" presId="urn:microsoft.com/office/officeart/2005/8/layout/pList1"/>
    <dgm:cxn modelId="{4F1B3EF6-4792-4C40-8FA1-FDAF4B949A2B}"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280994" custScaleX="158224" custScaleY="173119" custLinFactNeighborX="-64803" custLinFactNeighborY="30722"/>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D97A59F7-FA0D-4FB0-92EC-6A439F823BB3}" type="presOf" srcId="{FB9951AA-F6B3-4BA1-B688-87CBD9852D6E}" destId="{AB25C38B-AAF0-4440-82A4-0B912DE822C4}" srcOrd="0" destOrd="0" presId="urn:microsoft.com/office/officeart/2005/8/layout/pList1"/>
    <dgm:cxn modelId="{820E6679-98C8-4326-AC14-93D3F2A480A6}" type="presOf" srcId="{B3362F04-AE47-4443-BF4B-11E9E0F59F31}" destId="{60BCED93-0DFD-46F6-8F8D-5C1B62A1DD5A}"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983ADAC7-FF8E-491D-9FC9-8BFC12F8E946}" type="presParOf" srcId="{60BCED93-0DFD-46F6-8F8D-5C1B62A1DD5A}" destId="{E1F610F5-59FA-4152-BE69-080FD3E32B0B}" srcOrd="0" destOrd="0" presId="urn:microsoft.com/office/officeart/2005/8/layout/pList1"/>
    <dgm:cxn modelId="{C988702F-E99B-41AF-9EAA-39D15DE151B8}" type="presParOf" srcId="{E1F610F5-59FA-4152-BE69-080FD3E32B0B}" destId="{2EAD36B9-D93D-4B83-95CD-43D53B5887D1}" srcOrd="0" destOrd="0" presId="urn:microsoft.com/office/officeart/2005/8/layout/pList1"/>
    <dgm:cxn modelId="{644F3C7A-223D-4014-A619-AA1FD7829F1A}"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6728" y="0"/>
          <a:ext cx="1119663" cy="7413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438579" y="588008"/>
          <a:ext cx="191527" cy="4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438579" y="588008"/>
        <a:ext cx="191527" cy="49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476339">
          <a:off x="94657" y="30619"/>
          <a:ext cx="1722615" cy="12234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540810" y="1137430"/>
          <a:ext cx="437111" cy="1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540810" y="1137430"/>
        <a:ext cx="437111" cy="113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009665">
          <a:off x="317" y="-58661"/>
          <a:ext cx="614940" cy="8323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86353" y="754309"/>
          <a:ext cx="301108" cy="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86353" y="754309"/>
        <a:ext cx="301108" cy="78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358874">
          <a:off x="746" y="85081"/>
          <a:ext cx="1690694" cy="11436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489474" y="1042196"/>
          <a:ext cx="484933" cy="12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489474" y="1042196"/>
        <a:ext cx="484933" cy="12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280994">
          <a:off x="55037" y="81164"/>
          <a:ext cx="1679200" cy="12658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501995" y="1127062"/>
          <a:ext cx="537177" cy="13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endParaRPr kumimoji="1" lang="ja-JP" altLang="en-US" sz="600" kern="1200" dirty="0"/>
        </a:p>
      </dsp:txBody>
      <dsp:txXfrm>
        <a:off x="501995" y="1127062"/>
        <a:ext cx="537177" cy="13946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38278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4188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58304"/>
            <a:ext cx="1275964" cy="1187662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83548" y="558304"/>
            <a:ext cx="3701869" cy="1187662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450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7105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88936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83548"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898485"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240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18123"/>
            <a:ext cx="6805137" cy="1740165"/>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711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8835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9488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370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23533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3709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1.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23" y="11229"/>
            <a:ext cx="7344816" cy="10385174"/>
          </a:xfrm>
          <a:prstGeom prst="rect">
            <a:avLst/>
          </a:prstGeom>
        </p:spPr>
      </p:pic>
      <p:sp>
        <p:nvSpPr>
          <p:cNvPr id="5" name="テキスト ボックス 4"/>
          <p:cNvSpPr txBox="1"/>
          <p:nvPr/>
        </p:nvSpPr>
        <p:spPr>
          <a:xfrm>
            <a:off x="3060551" y="311606"/>
            <a:ext cx="4176464" cy="1723549"/>
          </a:xfrm>
          <a:prstGeom prst="rect">
            <a:avLst/>
          </a:prstGeom>
          <a:noFill/>
        </p:spPr>
        <p:txBody>
          <a:bodyPr wrap="square" rtlCol="0">
            <a:spAutoFit/>
          </a:bodyPr>
          <a:lstStyle/>
          <a:p>
            <a:pPr algn="ctr"/>
            <a:r>
              <a:rPr kumimoji="1" lang="ja-JP" altLang="en-US"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rPr>
              <a:t>共働き家族に</a:t>
            </a:r>
            <a:endParaRPr kumimoji="1" lang="en-US" altLang="ja-JP"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endParaRPr>
          </a:p>
          <a:p>
            <a:pPr algn="ctr"/>
            <a:r>
              <a:rPr kumimoji="1" lang="ja-JP" altLang="en-US"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rPr>
              <a:t>優しい家</a:t>
            </a:r>
            <a:endParaRPr kumimoji="1" lang="ja-JP" altLang="en-US" sz="5300" spc="-150" dirty="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endParaRPr>
          </a:p>
        </p:txBody>
      </p:sp>
      <p:sp>
        <p:nvSpPr>
          <p:cNvPr id="6" name="テキスト ボックス 5"/>
          <p:cNvSpPr txBox="1"/>
          <p:nvPr/>
        </p:nvSpPr>
        <p:spPr>
          <a:xfrm rot="485167">
            <a:off x="3833464" y="3370665"/>
            <a:ext cx="1368152" cy="369332"/>
          </a:xfrm>
          <a:prstGeom prst="rect">
            <a:avLst/>
          </a:prstGeom>
          <a:noFill/>
        </p:spPr>
        <p:txBody>
          <a:bodyPr wrap="square" rtlCol="0">
            <a:spAutoFit/>
          </a:bodyPr>
          <a:lstStyle/>
          <a:p>
            <a:r>
              <a:rPr kumimoji="1" lang="ja-JP" altLang="en-US" sz="1800" b="1" dirty="0" smtClean="0">
                <a:solidFill>
                  <a:schemeClr val="bg1"/>
                </a:solidFill>
              </a:rPr>
              <a:t>ご予約不要</a:t>
            </a:r>
            <a:endParaRPr kumimoji="1" lang="ja-JP" altLang="en-US" sz="1800" b="1" dirty="0">
              <a:solidFill>
                <a:schemeClr val="bg1"/>
              </a:solidFill>
            </a:endParaRPr>
          </a:p>
        </p:txBody>
      </p:sp>
      <p:sp>
        <p:nvSpPr>
          <p:cNvPr id="7" name="テキスト ボックス 6"/>
          <p:cNvSpPr txBox="1"/>
          <p:nvPr/>
        </p:nvSpPr>
        <p:spPr>
          <a:xfrm>
            <a:off x="252239" y="5208150"/>
            <a:ext cx="864096" cy="461665"/>
          </a:xfrm>
          <a:prstGeom prst="rect">
            <a:avLst/>
          </a:prstGeom>
          <a:noFill/>
        </p:spPr>
        <p:txBody>
          <a:bodyPr wrap="square" rtlCol="0">
            <a:spAutoFit/>
          </a:bodyPr>
          <a:lstStyle/>
          <a:p>
            <a:r>
              <a:rPr kumimoji="1" lang="en-US" altLang="ja-JP" sz="2400" dirty="0" smtClean="0">
                <a:solidFill>
                  <a:srgbClr val="727171"/>
                </a:solidFill>
                <a:latin typeface="Minion Pro" pitchFamily="18" charset="0"/>
                <a:ea typeface="HGP明朝B" panose="02020800000000000000" pitchFamily="18" charset="-128"/>
                <a:cs typeface="DokChampa" panose="020B0604020202020204" pitchFamily="34" charset="-34"/>
              </a:rPr>
              <a:t>2015</a:t>
            </a:r>
            <a:endParaRPr kumimoji="1" lang="ja-JP" altLang="en-US" sz="2400" dirty="0">
              <a:solidFill>
                <a:srgbClr val="727171"/>
              </a:solidFill>
              <a:latin typeface="Minion Pro" pitchFamily="18" charset="0"/>
              <a:ea typeface="HGP明朝B" panose="02020800000000000000" pitchFamily="18" charset="-128"/>
              <a:cs typeface="DokChampa" panose="020B0604020202020204" pitchFamily="34" charset="-34"/>
            </a:endParaRPr>
          </a:p>
        </p:txBody>
      </p:sp>
      <p:sp>
        <p:nvSpPr>
          <p:cNvPr id="8" name="テキスト ボックス 7"/>
          <p:cNvSpPr txBox="1"/>
          <p:nvPr/>
        </p:nvSpPr>
        <p:spPr>
          <a:xfrm>
            <a:off x="900311" y="5015933"/>
            <a:ext cx="2304256" cy="1200329"/>
          </a:xfrm>
          <a:prstGeom prst="rect">
            <a:avLst/>
          </a:prstGeom>
          <a:noFill/>
        </p:spPr>
        <p:txBody>
          <a:bodyPr wrap="square" rtlCol="0">
            <a:spAutoFit/>
          </a:bodyPr>
          <a:lstStyle/>
          <a:p>
            <a:r>
              <a:rPr kumimoji="1" lang="en-US" altLang="ja-JP" sz="7200" dirty="0" smtClean="0">
                <a:solidFill>
                  <a:schemeClr val="tx1">
                    <a:lumMod val="65000"/>
                    <a:lumOff val="35000"/>
                  </a:schemeClr>
                </a:solidFill>
                <a:latin typeface="Minion Pro" pitchFamily="18" charset="0"/>
                <a:ea typeface="HGP明朝B" panose="02020800000000000000" pitchFamily="18" charset="-128"/>
                <a:cs typeface="Ebrima" panose="02000000000000000000" pitchFamily="2" charset="0"/>
              </a:rPr>
              <a:t>12.13</a:t>
            </a:r>
            <a:endParaRPr kumimoji="1" lang="ja-JP" altLang="en-US" sz="7200" dirty="0">
              <a:solidFill>
                <a:schemeClr val="tx1">
                  <a:lumMod val="65000"/>
                  <a:lumOff val="35000"/>
                </a:schemeClr>
              </a:solidFill>
              <a:latin typeface="Minion Pro" pitchFamily="18" charset="0"/>
              <a:ea typeface="HGP明朝B" panose="02020800000000000000" pitchFamily="18" charset="-128"/>
              <a:cs typeface="Ebrima" panose="02000000000000000000" pitchFamily="2" charset="0"/>
            </a:endParaRPr>
          </a:p>
        </p:txBody>
      </p:sp>
      <p:sp>
        <p:nvSpPr>
          <p:cNvPr id="9" name="テキスト ボックス 8"/>
          <p:cNvSpPr txBox="1"/>
          <p:nvPr/>
        </p:nvSpPr>
        <p:spPr>
          <a:xfrm>
            <a:off x="3996655" y="5568190"/>
            <a:ext cx="1440160" cy="584775"/>
          </a:xfrm>
          <a:prstGeom prst="rect">
            <a:avLst/>
          </a:prstGeom>
          <a:noFill/>
        </p:spPr>
        <p:txBody>
          <a:bodyPr wrap="square" rtlCol="0">
            <a:spAutoFit/>
          </a:bodyPr>
          <a:lstStyle/>
          <a:p>
            <a:r>
              <a:rPr kumimoji="1" lang="en-US" altLang="ja-JP" sz="3200" dirty="0" smtClean="0">
                <a:solidFill>
                  <a:srgbClr val="727171"/>
                </a:solidFill>
                <a:latin typeface="Minion Pro" pitchFamily="18" charset="0"/>
                <a:ea typeface="HGP明朝B" panose="02020800000000000000" pitchFamily="18" charset="-128"/>
                <a:cs typeface="Ebrima" panose="02000000000000000000" pitchFamily="2" charset="0"/>
              </a:rPr>
              <a:t>13:00</a:t>
            </a:r>
            <a:endParaRPr kumimoji="1" lang="ja-JP" altLang="en-US" sz="3200" dirty="0">
              <a:solidFill>
                <a:srgbClr val="727171"/>
              </a:solidFill>
              <a:latin typeface="Minion Pro" pitchFamily="18" charset="0"/>
              <a:ea typeface="HGP明朝B" panose="02020800000000000000" pitchFamily="18" charset="-128"/>
              <a:cs typeface="Ebrima" panose="02000000000000000000" pitchFamily="2" charset="0"/>
            </a:endParaRPr>
          </a:p>
        </p:txBody>
      </p:sp>
      <p:sp>
        <p:nvSpPr>
          <p:cNvPr id="10" name="テキスト ボックス 9"/>
          <p:cNvSpPr txBox="1"/>
          <p:nvPr/>
        </p:nvSpPr>
        <p:spPr>
          <a:xfrm>
            <a:off x="3492599" y="5250541"/>
            <a:ext cx="1584176" cy="584775"/>
          </a:xfrm>
          <a:prstGeom prst="rect">
            <a:avLst/>
          </a:prstGeom>
          <a:noFill/>
        </p:spPr>
        <p:txBody>
          <a:bodyPr wrap="square" rtlCol="0">
            <a:spAutoFit/>
          </a:bodyPr>
          <a:lstStyle/>
          <a:p>
            <a:r>
              <a:rPr kumimoji="1" lang="en-US" altLang="ja-JP" sz="3200" dirty="0" smtClean="0">
                <a:solidFill>
                  <a:srgbClr val="727171"/>
                </a:solidFill>
                <a:latin typeface="Minion Pro" pitchFamily="18" charset="0"/>
                <a:ea typeface="HGP明朝B" panose="02020800000000000000" pitchFamily="18" charset="-128"/>
                <a:cs typeface="Ebrima" panose="02000000000000000000" pitchFamily="2" charset="0"/>
              </a:rPr>
              <a:t>10:00</a:t>
            </a:r>
            <a:r>
              <a:rPr kumimoji="1" lang="ja-JP" altLang="en-US" sz="32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endParaRPr kumimoji="1" lang="ja-JP" altLang="en-US" sz="3200" dirty="0">
              <a:solidFill>
                <a:srgbClr val="727171"/>
              </a:solidFill>
              <a:latin typeface="HGP明朝B" panose="02020800000000000000" pitchFamily="18" charset="-128"/>
              <a:ea typeface="HGP明朝B" panose="02020800000000000000" pitchFamily="18" charset="-128"/>
              <a:cs typeface="Ebrima" panose="02000000000000000000" pitchFamily="2" charset="0"/>
            </a:endParaRPr>
          </a:p>
        </p:txBody>
      </p:sp>
      <p:sp>
        <p:nvSpPr>
          <p:cNvPr id="11" name="テキスト ボックス 10"/>
          <p:cNvSpPr txBox="1"/>
          <p:nvPr/>
        </p:nvSpPr>
        <p:spPr>
          <a:xfrm>
            <a:off x="684287" y="6032176"/>
            <a:ext cx="5400600" cy="400110"/>
          </a:xfrm>
          <a:prstGeom prst="rect">
            <a:avLst/>
          </a:prstGeom>
          <a:noFill/>
        </p:spPr>
        <p:txBody>
          <a:bodyPr wrap="square" rtlCol="0">
            <a:spAutoFit/>
          </a:bodyPr>
          <a:lstStyle/>
          <a:p>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横浜市都筑区富士見ヶ丘〇</a:t>
            </a:r>
            <a:r>
              <a:rPr kumimoji="1" lang="en-US" altLang="ja-JP"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a:t>
            </a:r>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〇</a:t>
            </a:r>
            <a:r>
              <a:rPr kumimoji="1" lang="en-US" altLang="ja-JP"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a:t>
            </a:r>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〇</a:t>
            </a:r>
            <a:endParaRPr kumimoji="1" lang="ja-JP" altLang="en-US" dirty="0">
              <a:solidFill>
                <a:srgbClr val="727171"/>
              </a:solidFill>
              <a:latin typeface="ＭＳ 明朝" panose="02020609040205080304" pitchFamily="17" charset="-128"/>
              <a:ea typeface="ＭＳ 明朝" panose="02020609040205080304" pitchFamily="17" charset="-128"/>
              <a:cs typeface="Ebrima" panose="02000000000000000000" pitchFamily="2" charset="0"/>
            </a:endParaRPr>
          </a:p>
        </p:txBody>
      </p:sp>
      <p:sp>
        <p:nvSpPr>
          <p:cNvPr id="12" name="テキスト ボックス 11"/>
          <p:cNvSpPr txBox="1"/>
          <p:nvPr/>
        </p:nvSpPr>
        <p:spPr>
          <a:xfrm>
            <a:off x="2916535" y="5610581"/>
            <a:ext cx="648072" cy="461665"/>
          </a:xfrm>
          <a:prstGeom prst="rect">
            <a:avLst/>
          </a:prstGeom>
          <a:noFill/>
        </p:spPr>
        <p:txBody>
          <a:bodyPr wrap="square" rtlCol="0">
            <a:spAutoFit/>
          </a:bodyPr>
          <a:lstStyle/>
          <a:p>
            <a:r>
              <a:rPr kumimoji="1" lang="en-US" altLang="ja-JP"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r>
              <a:rPr kumimoji="1" lang="ja-JP" altLang="en-US"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日</a:t>
            </a:r>
            <a:r>
              <a:rPr kumimoji="1" lang="en-US" altLang="ja-JP"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endParaRPr kumimoji="1" lang="ja-JP" altLang="en-US" sz="2400" dirty="0">
              <a:solidFill>
                <a:srgbClr val="727171"/>
              </a:solidFill>
              <a:latin typeface="HGP明朝B" panose="02020800000000000000" pitchFamily="18" charset="-128"/>
              <a:ea typeface="HGP明朝B" panose="02020800000000000000" pitchFamily="18" charset="-128"/>
              <a:cs typeface="Ebrima" panose="02000000000000000000" pitchFamily="2" charset="0"/>
            </a:endParaRPr>
          </a:p>
        </p:txBody>
      </p:sp>
      <p:sp>
        <p:nvSpPr>
          <p:cNvPr id="13" name="テキスト ボックス 12"/>
          <p:cNvSpPr txBox="1"/>
          <p:nvPr/>
        </p:nvSpPr>
        <p:spPr>
          <a:xfrm>
            <a:off x="468263" y="6432286"/>
            <a:ext cx="4320480" cy="261610"/>
          </a:xfrm>
          <a:prstGeom prst="rect">
            <a:avLst/>
          </a:prstGeom>
          <a:noFill/>
        </p:spPr>
        <p:txBody>
          <a:bodyPr wrap="square" rtlCol="0">
            <a:spAutoFit/>
          </a:bodyPr>
          <a:lstStyle/>
          <a:p>
            <a:r>
              <a:rPr kumimoji="1" lang="ja-JP" altLang="en-US" sz="1100" dirty="0" smtClean="0">
                <a:solidFill>
                  <a:srgbClr val="727171"/>
                </a:solidFill>
                <a:latin typeface="+mn-ea"/>
                <a:cs typeface="Ebrima" panose="02000000000000000000" pitchFamily="2" charset="0"/>
              </a:rPr>
              <a:t>いつでもご都合の良い時間にご来場ください。お待ちしております。</a:t>
            </a:r>
            <a:endParaRPr kumimoji="1" lang="ja-JP" altLang="en-US" sz="1100" dirty="0">
              <a:solidFill>
                <a:srgbClr val="727171"/>
              </a:solidFill>
              <a:latin typeface="+mn-ea"/>
              <a:cs typeface="Ebrima" panose="02000000000000000000" pitchFamily="2" charset="0"/>
            </a:endParaRPr>
          </a:p>
        </p:txBody>
      </p:sp>
      <p:sp>
        <p:nvSpPr>
          <p:cNvPr id="14" name="テキスト ボックス 13"/>
          <p:cNvSpPr txBox="1"/>
          <p:nvPr/>
        </p:nvSpPr>
        <p:spPr>
          <a:xfrm rot="21402832">
            <a:off x="440287" y="7230939"/>
            <a:ext cx="2771876" cy="1061829"/>
          </a:xfrm>
          <a:prstGeom prst="rect">
            <a:avLst/>
          </a:prstGeom>
          <a:noFill/>
        </p:spPr>
        <p:txBody>
          <a:bodyPr wrap="square" rtlCol="0">
            <a:spAutoFit/>
          </a:bodyPr>
          <a:lstStyle/>
          <a:p>
            <a:r>
              <a:rPr kumimoji="1" lang="ja-JP" altLang="en-US" sz="900" dirty="0" smtClean="0">
                <a:solidFill>
                  <a:srgbClr val="727171"/>
                </a:solidFill>
                <a:latin typeface="HGS教科書体" panose="02020600000000000000" pitchFamily="18" charset="-128"/>
                <a:ea typeface="HGS教科書体" panose="02020600000000000000" pitchFamily="18" charset="-128"/>
              </a:rPr>
              <a:t>今回、鈴木工務店さんに頼んだのは、食事と洗濯が</a:t>
            </a:r>
            <a:r>
              <a:rPr lang="ja-JP" altLang="en-US" sz="900" dirty="0" smtClean="0">
                <a:solidFill>
                  <a:srgbClr val="727171"/>
                </a:solidFill>
                <a:latin typeface="HGS教科書体" panose="02020600000000000000" pitchFamily="18" charset="-128"/>
                <a:ea typeface="HGS教科書体" panose="02020600000000000000" pitchFamily="18" charset="-128"/>
              </a:rPr>
              <a:t>楽</a:t>
            </a:r>
            <a:r>
              <a:rPr lang="ja-JP" altLang="en-US" sz="900" dirty="0">
                <a:solidFill>
                  <a:srgbClr val="727171"/>
                </a:solidFill>
                <a:latin typeface="HGS教科書体" panose="02020600000000000000" pitchFamily="18" charset="-128"/>
                <a:ea typeface="HGS教科書体" panose="02020600000000000000" pitchFamily="18" charset="-128"/>
              </a:rPr>
              <a:t>に</a:t>
            </a:r>
            <a:r>
              <a:rPr lang="ja-JP" altLang="en-US" sz="900" dirty="0" smtClean="0">
                <a:solidFill>
                  <a:srgbClr val="727171"/>
                </a:solidFill>
                <a:latin typeface="HGS教科書体" panose="02020600000000000000" pitchFamily="18" charset="-128"/>
                <a:ea typeface="HGS教科書体" panose="02020600000000000000" pitchFamily="18" charset="-128"/>
              </a:rPr>
              <a:t>なる家作りだったのですが、外出が多い私たちのために玄関から収納まで、細部にまで提案をもらいました。</a:t>
            </a:r>
            <a:endParaRPr lang="en-US" altLang="ja-JP" sz="900" dirty="0" smtClean="0">
              <a:solidFill>
                <a:srgbClr val="727171"/>
              </a:solidFill>
              <a:latin typeface="HGS教科書体" panose="02020600000000000000" pitchFamily="18" charset="-128"/>
              <a:ea typeface="HGS教科書体" panose="02020600000000000000" pitchFamily="18" charset="-128"/>
            </a:endParaRPr>
          </a:p>
          <a:p>
            <a:r>
              <a:rPr kumimoji="1" lang="ja-JP" altLang="en-US" sz="900" dirty="0">
                <a:solidFill>
                  <a:srgbClr val="727171"/>
                </a:solidFill>
                <a:latin typeface="HGS教科書体" panose="02020600000000000000" pitchFamily="18" charset="-128"/>
                <a:ea typeface="HGS教科書体" panose="02020600000000000000" pitchFamily="18" charset="-128"/>
              </a:rPr>
              <a:t>夫</a:t>
            </a:r>
            <a:r>
              <a:rPr kumimoji="1" lang="ja-JP" altLang="en-US" sz="900" dirty="0" smtClean="0">
                <a:solidFill>
                  <a:srgbClr val="727171"/>
                </a:solidFill>
                <a:latin typeface="HGS教科書体" panose="02020600000000000000" pitchFamily="18" charset="-128"/>
                <a:ea typeface="HGS教科書体" panose="02020600000000000000" pitchFamily="18" charset="-128"/>
              </a:rPr>
              <a:t>も自分お部屋ができて満足しています。</a:t>
            </a:r>
            <a:endParaRPr kumimoji="1" lang="en-US" altLang="ja-JP" sz="900" dirty="0" smtClean="0">
              <a:solidFill>
                <a:srgbClr val="727171"/>
              </a:solidFill>
              <a:latin typeface="HGS教科書体" panose="02020600000000000000" pitchFamily="18" charset="-128"/>
              <a:ea typeface="HGS教科書体" panose="02020600000000000000" pitchFamily="18" charset="-128"/>
            </a:endParaRPr>
          </a:p>
          <a:p>
            <a:r>
              <a:rPr lang="ja-JP" altLang="en-US" sz="900" dirty="0">
                <a:solidFill>
                  <a:srgbClr val="727171"/>
                </a:solidFill>
                <a:latin typeface="HGS教科書体" panose="02020600000000000000" pitchFamily="18" charset="-128"/>
                <a:ea typeface="HGS教科書体" panose="02020600000000000000" pitchFamily="18" charset="-128"/>
              </a:rPr>
              <a:t>家に帰る</a:t>
            </a:r>
            <a:r>
              <a:rPr lang="ja-JP" altLang="en-US" sz="900" dirty="0" smtClean="0">
                <a:solidFill>
                  <a:srgbClr val="727171"/>
                </a:solidFill>
                <a:latin typeface="HGS教科書体" panose="02020600000000000000" pitchFamily="18" charset="-128"/>
                <a:ea typeface="HGS教科書体" panose="02020600000000000000" pitchFamily="18" charset="-128"/>
              </a:rPr>
              <a:t>のが楽しくなりそうです。</a:t>
            </a:r>
            <a:endParaRPr lang="en-US" altLang="ja-JP" sz="900" dirty="0" smtClean="0">
              <a:solidFill>
                <a:srgbClr val="727171"/>
              </a:solidFill>
              <a:latin typeface="HGS教科書体" panose="02020600000000000000" pitchFamily="18" charset="-128"/>
              <a:ea typeface="HGS教科書体" panose="02020600000000000000" pitchFamily="18" charset="-128"/>
            </a:endParaRPr>
          </a:p>
          <a:p>
            <a:r>
              <a:rPr kumimoji="1" lang="ja-JP" altLang="en-US" sz="900" dirty="0">
                <a:solidFill>
                  <a:srgbClr val="727171"/>
                </a:solidFill>
                <a:latin typeface="HGS教科書体" panose="02020600000000000000" pitchFamily="18" charset="-128"/>
                <a:ea typeface="HGS教科書体" panose="02020600000000000000" pitchFamily="18" charset="-128"/>
              </a:rPr>
              <a:t>ありがとうございました。</a:t>
            </a:r>
          </a:p>
        </p:txBody>
      </p:sp>
      <p:sp>
        <p:nvSpPr>
          <p:cNvPr id="15" name="テキスト ボックス 14"/>
          <p:cNvSpPr txBox="1"/>
          <p:nvPr/>
        </p:nvSpPr>
        <p:spPr>
          <a:xfrm>
            <a:off x="1188343" y="8736542"/>
            <a:ext cx="2520280" cy="646331"/>
          </a:xfrm>
          <a:prstGeom prst="rect">
            <a:avLst/>
          </a:prstGeom>
          <a:noFill/>
        </p:spPr>
        <p:txBody>
          <a:bodyPr wrap="square" rtlCol="0">
            <a:spAutoFit/>
          </a:bodyPr>
          <a:lstStyle/>
          <a:p>
            <a:r>
              <a:rPr kumimoji="1" lang="ja-JP" altLang="en-US" sz="1800" b="1" dirty="0" smtClean="0">
                <a:solidFill>
                  <a:srgbClr val="E60039"/>
                </a:solidFill>
                <a:latin typeface="ＭＳ 明朝" panose="02020609040205080304" pitchFamily="17" charset="-128"/>
                <a:ea typeface="ＭＳ 明朝" panose="02020609040205080304" pitchFamily="17" charset="-128"/>
              </a:rPr>
              <a:t>新鮮野菜</a:t>
            </a:r>
            <a:r>
              <a:rPr kumimoji="1" lang="ja-JP" altLang="en-US" sz="1800" b="1" dirty="0" smtClean="0">
                <a:solidFill>
                  <a:srgbClr val="727171"/>
                </a:solidFill>
                <a:latin typeface="ＭＳ 明朝" panose="02020609040205080304" pitchFamily="17" charset="-128"/>
                <a:ea typeface="ＭＳ 明朝" panose="02020609040205080304" pitchFamily="17" charset="-128"/>
              </a:rPr>
              <a:t>の詰め合わせ</a:t>
            </a:r>
            <a:r>
              <a:rPr kumimoji="1" lang="ja-JP" altLang="en-US" sz="1800" b="1" dirty="0" smtClean="0">
                <a:solidFill>
                  <a:srgbClr val="E60039"/>
                </a:solidFill>
                <a:latin typeface="ＭＳ 明朝" panose="02020609040205080304" pitchFamily="17" charset="-128"/>
                <a:ea typeface="ＭＳ 明朝" panose="02020609040205080304" pitchFamily="17" charset="-128"/>
              </a:rPr>
              <a:t>プレゼント</a:t>
            </a:r>
            <a:endParaRPr kumimoji="1" lang="ja-JP" altLang="en-US" sz="1800" b="1" dirty="0">
              <a:solidFill>
                <a:srgbClr val="E60039"/>
              </a:solidFill>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396255" y="9316432"/>
            <a:ext cx="2160240" cy="656590"/>
          </a:xfrm>
          <a:prstGeom prst="rect">
            <a:avLst/>
          </a:prstGeom>
          <a:noFill/>
        </p:spPr>
        <p:txBody>
          <a:bodyPr wrap="square" rtlCol="0">
            <a:spAutoFit/>
          </a:bodyPr>
          <a:lstStyle/>
          <a:p>
            <a:pPr>
              <a:lnSpc>
                <a:spcPts val="1100"/>
              </a:lnSpc>
            </a:pPr>
            <a:r>
              <a:rPr kumimoji="1" lang="ja-JP" altLang="en-US" sz="1000" dirty="0" smtClean="0">
                <a:solidFill>
                  <a:srgbClr val="727171"/>
                </a:solidFill>
                <a:latin typeface="ＭＳ 明朝" panose="02020609040205080304" pitchFamily="17" charset="-128"/>
                <a:ea typeface="ＭＳ 明朝" panose="02020609040205080304" pitchFamily="17" charset="-128"/>
              </a:rPr>
              <a:t>〇〇〇〇〇〇〇〇</a:t>
            </a:r>
            <a:r>
              <a:rPr lang="ja-JP" altLang="en-US" sz="1000" dirty="0" smtClean="0">
                <a:solidFill>
                  <a:srgbClr val="727171"/>
                </a:solidFill>
                <a:latin typeface="ＭＳ 明朝" panose="02020609040205080304" pitchFamily="17" charset="-128"/>
                <a:ea typeface="ＭＳ 明朝" panose="02020609040205080304" pitchFamily="17" charset="-128"/>
              </a:rPr>
              <a:t>〇〇〇〇〇〇〇〇〇〇〇〇〇〇〇〇〇〇〇〇〇〇〇〇〇〇〇〇〇〇〇〇〇〇〇〇〇〇〇〇〇〇〇〇〇〇〇〇〇〇〇〇</a:t>
            </a:r>
            <a:endParaRPr kumimoji="1" lang="ja-JP" altLang="en-US" sz="1000" dirty="0">
              <a:solidFill>
                <a:srgbClr val="727171"/>
              </a:solidFill>
              <a:latin typeface="ＭＳ 明朝" panose="02020609040205080304" pitchFamily="17" charset="-128"/>
              <a:ea typeface="ＭＳ 明朝" panose="02020609040205080304" pitchFamily="17" charset="-128"/>
            </a:endParaRPr>
          </a:p>
        </p:txBody>
      </p:sp>
      <p:sp>
        <p:nvSpPr>
          <p:cNvPr id="17" name="テキスト ボックス 16"/>
          <p:cNvSpPr txBox="1"/>
          <p:nvPr/>
        </p:nvSpPr>
        <p:spPr>
          <a:xfrm>
            <a:off x="4500711" y="7224374"/>
            <a:ext cx="1584176" cy="415498"/>
          </a:xfrm>
          <a:prstGeom prst="rect">
            <a:avLst/>
          </a:prstGeom>
          <a:noFill/>
        </p:spPr>
        <p:txBody>
          <a:bodyPr wrap="square" rtlCol="0">
            <a:spAutoFit/>
          </a:bodyPr>
          <a:lstStyle/>
          <a:p>
            <a:r>
              <a:rPr kumimoji="1" lang="ja-JP" altLang="en-US" sz="2100" b="1" dirty="0" smtClean="0">
                <a:solidFill>
                  <a:srgbClr val="FFE100"/>
                </a:solidFill>
                <a:latin typeface="ＭＳ 明朝" panose="02020609040205080304" pitchFamily="17" charset="-128"/>
                <a:ea typeface="ＭＳ 明朝" panose="02020609040205080304" pitchFamily="17" charset="-128"/>
              </a:rPr>
              <a:t>キッチン</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18" name="テキスト ボックス 17"/>
          <p:cNvSpPr txBox="1"/>
          <p:nvPr/>
        </p:nvSpPr>
        <p:spPr>
          <a:xfrm>
            <a:off x="4500711" y="8232486"/>
            <a:ext cx="1584176" cy="415498"/>
          </a:xfrm>
          <a:prstGeom prst="rect">
            <a:avLst/>
          </a:prstGeom>
          <a:noFill/>
        </p:spPr>
        <p:txBody>
          <a:bodyPr wrap="square" rtlCol="0">
            <a:spAutoFit/>
          </a:bodyPr>
          <a:lstStyle/>
          <a:p>
            <a:r>
              <a:rPr lang="ja-JP" altLang="en-US" sz="2100" b="1" dirty="0" smtClean="0">
                <a:solidFill>
                  <a:srgbClr val="FFE100"/>
                </a:solidFill>
                <a:latin typeface="ＭＳ 明朝" panose="02020609040205080304" pitchFamily="17" charset="-128"/>
                <a:ea typeface="ＭＳ 明朝" panose="02020609040205080304" pitchFamily="17" charset="-128"/>
              </a:rPr>
              <a:t>ランドリー</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4500711" y="9240598"/>
            <a:ext cx="1584176" cy="415498"/>
          </a:xfrm>
          <a:prstGeom prst="rect">
            <a:avLst/>
          </a:prstGeom>
          <a:noFill/>
        </p:spPr>
        <p:txBody>
          <a:bodyPr wrap="square" rtlCol="0">
            <a:spAutoFit/>
          </a:bodyPr>
          <a:lstStyle/>
          <a:p>
            <a:r>
              <a:rPr kumimoji="1" lang="ja-JP" altLang="en-US" sz="2100" b="1" dirty="0" smtClean="0">
                <a:solidFill>
                  <a:srgbClr val="FFE100"/>
                </a:solidFill>
                <a:latin typeface="ＭＳ 明朝" panose="02020609040205080304" pitchFamily="17" charset="-128"/>
                <a:ea typeface="ＭＳ 明朝" panose="02020609040205080304" pitchFamily="17" charset="-128"/>
              </a:rPr>
              <a:t>玄関</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4068663" y="7584414"/>
            <a:ext cx="3240360" cy="461665"/>
          </a:xfrm>
          <a:prstGeom prst="rect">
            <a:avLst/>
          </a:prstGeom>
          <a:noFill/>
        </p:spPr>
        <p:txBody>
          <a:bodyPr wrap="square" rtlCol="0">
            <a:spAutoFit/>
          </a:bodyPr>
          <a:lstStyle/>
          <a:p>
            <a:r>
              <a:rPr kumimoji="1" lang="ja-JP" altLang="en-US" sz="1200" spc="300" dirty="0" smtClean="0">
                <a:solidFill>
                  <a:schemeClr val="bg1"/>
                </a:solidFill>
                <a:latin typeface="+mn-ea"/>
              </a:rPr>
              <a:t>食品をまとめ買いしても、スッキリ隠せるから、いつもキッチン広々で快適。</a:t>
            </a:r>
            <a:endParaRPr kumimoji="1" lang="ja-JP" altLang="en-US" sz="1200" spc="300" dirty="0">
              <a:solidFill>
                <a:schemeClr val="bg1"/>
              </a:solidFill>
              <a:latin typeface="+mn-ea"/>
            </a:endParaRPr>
          </a:p>
        </p:txBody>
      </p:sp>
      <p:sp>
        <p:nvSpPr>
          <p:cNvPr id="23" name="テキスト ボックス 22"/>
          <p:cNvSpPr txBox="1"/>
          <p:nvPr/>
        </p:nvSpPr>
        <p:spPr>
          <a:xfrm>
            <a:off x="4068663" y="9571021"/>
            <a:ext cx="3240360" cy="461665"/>
          </a:xfrm>
          <a:prstGeom prst="rect">
            <a:avLst/>
          </a:prstGeom>
          <a:noFill/>
        </p:spPr>
        <p:txBody>
          <a:bodyPr wrap="square" rtlCol="0">
            <a:spAutoFit/>
          </a:bodyPr>
          <a:lstStyle/>
          <a:p>
            <a:r>
              <a:rPr lang="ja-JP" altLang="en-US" sz="1200" spc="300" dirty="0">
                <a:solidFill>
                  <a:schemeClr val="bg1"/>
                </a:solidFill>
                <a:latin typeface="+mn-ea"/>
              </a:rPr>
              <a:t>外出時</a:t>
            </a:r>
            <a:r>
              <a:rPr lang="ja-JP" altLang="en-US" sz="1200" spc="300" dirty="0" smtClean="0">
                <a:solidFill>
                  <a:schemeClr val="bg1"/>
                </a:solidFill>
                <a:latin typeface="+mn-ea"/>
              </a:rPr>
              <a:t>も帰宅時もちらからないミニクローゼットが</a:t>
            </a:r>
            <a:r>
              <a:rPr lang="ja-JP" altLang="en-US" sz="1200" spc="300" smtClean="0">
                <a:solidFill>
                  <a:schemeClr val="bg1"/>
                </a:solidFill>
                <a:latin typeface="+mn-ea"/>
              </a:rPr>
              <a:t>あるから急</a:t>
            </a:r>
            <a:r>
              <a:rPr lang="ja-JP" altLang="en-US" sz="1200" spc="300" dirty="0" smtClean="0">
                <a:solidFill>
                  <a:schemeClr val="bg1"/>
                </a:solidFill>
                <a:latin typeface="+mn-ea"/>
              </a:rPr>
              <a:t>な来客も安心。</a:t>
            </a:r>
            <a:endParaRPr kumimoji="1" lang="ja-JP" altLang="en-US" sz="1200" spc="300" dirty="0">
              <a:solidFill>
                <a:schemeClr val="bg1"/>
              </a:solidFill>
              <a:latin typeface="+mn-ea"/>
            </a:endParaRPr>
          </a:p>
        </p:txBody>
      </p:sp>
      <p:sp>
        <p:nvSpPr>
          <p:cNvPr id="24" name="テキスト ボックス 23"/>
          <p:cNvSpPr txBox="1"/>
          <p:nvPr/>
        </p:nvSpPr>
        <p:spPr>
          <a:xfrm>
            <a:off x="4068663" y="8562909"/>
            <a:ext cx="3240360" cy="461665"/>
          </a:xfrm>
          <a:prstGeom prst="rect">
            <a:avLst/>
          </a:prstGeom>
          <a:noFill/>
        </p:spPr>
        <p:txBody>
          <a:bodyPr wrap="square" rtlCol="0">
            <a:spAutoFit/>
          </a:bodyPr>
          <a:lstStyle/>
          <a:p>
            <a:r>
              <a:rPr kumimoji="1" lang="ja-JP" altLang="en-US" sz="1200" spc="300" dirty="0" smtClean="0">
                <a:solidFill>
                  <a:schemeClr val="bg1"/>
                </a:solidFill>
                <a:latin typeface="+mn-ea"/>
              </a:rPr>
              <a:t>洗濯して、室内にすぐ干せる。さわやかなランドリールームで</a:t>
            </a:r>
            <a:r>
              <a:rPr lang="ja-JP" altLang="en-US" sz="1200" spc="300" dirty="0">
                <a:solidFill>
                  <a:schemeClr val="bg1"/>
                </a:solidFill>
                <a:latin typeface="+mn-ea"/>
              </a:rPr>
              <a:t>雨</a:t>
            </a:r>
            <a:r>
              <a:rPr kumimoji="1" lang="ja-JP" altLang="en-US" sz="1200" spc="300" dirty="0" smtClean="0">
                <a:solidFill>
                  <a:schemeClr val="bg1"/>
                </a:solidFill>
                <a:latin typeface="+mn-ea"/>
              </a:rPr>
              <a:t>の日も楽々。</a:t>
            </a:r>
            <a:endParaRPr kumimoji="1" lang="ja-JP" altLang="en-US" sz="1200" spc="300" dirty="0">
              <a:solidFill>
                <a:schemeClr val="bg1"/>
              </a:solidFill>
              <a:latin typeface="+mn-ea"/>
            </a:endParaRPr>
          </a:p>
        </p:txBody>
      </p:sp>
      <p:graphicFrame>
        <p:nvGraphicFramePr>
          <p:cNvPr id="32" name="図表 31"/>
          <p:cNvGraphicFramePr/>
          <p:nvPr>
            <p:extLst>
              <p:ext uri="{D42A27DB-BD31-4B8C-83A1-F6EECF244321}">
                <p14:modId xmlns:p14="http://schemas.microsoft.com/office/powerpoint/2010/main" val="3790284426"/>
              </p:ext>
            </p:extLst>
          </p:nvPr>
        </p:nvGraphicFramePr>
        <p:xfrm>
          <a:off x="2549765" y="9324950"/>
          <a:ext cx="1158858" cy="742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図表 32"/>
          <p:cNvGraphicFramePr/>
          <p:nvPr>
            <p:extLst>
              <p:ext uri="{D42A27DB-BD31-4B8C-83A1-F6EECF244321}">
                <p14:modId xmlns:p14="http://schemas.microsoft.com/office/powerpoint/2010/main" val="917145796"/>
              </p:ext>
            </p:extLst>
          </p:nvPr>
        </p:nvGraphicFramePr>
        <p:xfrm>
          <a:off x="5512491" y="3479958"/>
          <a:ext cx="1724524" cy="1284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5" name="図表 34"/>
          <p:cNvGraphicFramePr/>
          <p:nvPr>
            <p:extLst>
              <p:ext uri="{D42A27DB-BD31-4B8C-83A1-F6EECF244321}">
                <p14:modId xmlns:p14="http://schemas.microsoft.com/office/powerpoint/2010/main" val="3672176881"/>
              </p:ext>
            </p:extLst>
          </p:nvPr>
        </p:nvGraphicFramePr>
        <p:xfrm>
          <a:off x="3070415" y="7152366"/>
          <a:ext cx="615576" cy="8324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7" name="図表 36"/>
          <p:cNvGraphicFramePr/>
          <p:nvPr>
            <p:extLst>
              <p:ext uri="{D42A27DB-BD31-4B8C-83A1-F6EECF244321}">
                <p14:modId xmlns:p14="http://schemas.microsoft.com/office/powerpoint/2010/main" val="3578222141"/>
              </p:ext>
            </p:extLst>
          </p:nvPr>
        </p:nvGraphicFramePr>
        <p:xfrm>
          <a:off x="5652839" y="4974501"/>
          <a:ext cx="1692188" cy="11680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6" name="図表 35"/>
          <p:cNvGraphicFramePr/>
          <p:nvPr>
            <p:extLst>
              <p:ext uri="{D42A27DB-BD31-4B8C-83A1-F6EECF244321}">
                <p14:modId xmlns:p14="http://schemas.microsoft.com/office/powerpoint/2010/main" val="1907149681"/>
              </p:ext>
            </p:extLst>
          </p:nvPr>
        </p:nvGraphicFramePr>
        <p:xfrm>
          <a:off x="4179739" y="3984014"/>
          <a:ext cx="1794072" cy="126652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89514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165</Words>
  <Application>Microsoft Office PowerPoint</Application>
  <PresentationFormat>ユーザー設定</PresentationFormat>
  <Paragraphs>22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suzuki emiko</dc:creator>
  <cp:lastModifiedBy>suzuki emiko</cp:lastModifiedBy>
  <cp:revision>30</cp:revision>
  <cp:lastPrinted>2016-04-04T09:47:02Z</cp:lastPrinted>
  <dcterms:created xsi:type="dcterms:W3CDTF">2016-02-21T02:10:25Z</dcterms:created>
  <dcterms:modified xsi:type="dcterms:W3CDTF">2016-04-04T09:47:43Z</dcterms:modified>
</cp:coreProperties>
</file>